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orbel" panose="020B0503020204020204" pitchFamily="34" charset="0"/>
      <p:regular r:id="rId7"/>
      <p:bold r:id="rId8"/>
      <p:italic r:id="rId9"/>
      <p:boldItalic r:id="rId10"/>
    </p:embeddedFont>
    <p:embeddedFont>
      <p:font typeface="Cloud Light" panose="02000000000000000000" pitchFamily="50" charset="-34"/>
      <p:regular r:id="rId11"/>
    </p:embeddedFont>
    <p:embeddedFont>
      <p:font typeface="Cloud" panose="02000000000000000000" pitchFamily="50" charset="-34"/>
      <p:bold r:id="rId12"/>
    </p:embeddedFont>
    <p:embeddedFont>
      <p:font typeface="Angsana New" panose="02020603050405020304" pitchFamily="18" charset="-34"/>
      <p:regular r:id="rId13"/>
      <p:bold r:id="rId14"/>
      <p:italic r:id="rId15"/>
      <p:boldItalic r:id="rId16"/>
    </p:embeddedFont>
    <p:embeddedFont>
      <p:font typeface="DilleniaUPC" panose="02020603050405020304" pitchFamily="18" charset="-34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1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7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7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2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7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3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54D8C9-B147-47D6-9F3D-FB8C6201007D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0D12E-62D8-4F39-B25C-EF9E4B96B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วงจร, อุปกรณ์อิเล็กทรอนิกส์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90CA5F6E-C8B1-4AE6-B043-66C4916B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2A2366C-96BE-4587-BABC-529047265A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557" y="3336063"/>
            <a:ext cx="7055369" cy="2286139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990C6C-26E1-42AE-8CD5-7A2250DB6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0184" y="3753683"/>
            <a:ext cx="6672838" cy="141431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</a:p>
        </p:txBody>
      </p:sp>
    </p:spTree>
    <p:extLst>
      <p:ext uri="{BB962C8B-B14F-4D97-AF65-F5344CB8AC3E}">
        <p14:creationId xmlns:p14="http://schemas.microsoft.com/office/powerpoint/2010/main" val="63106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D68AC39-DE45-41E0-A5F8-84C13D707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65" r="27115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AD3A48C-D82D-4443-9E5D-F3E473622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39" y="442504"/>
            <a:ext cx="5746719" cy="1248592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Sleep Apnea Tester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4B2CD36-06DB-40D1-A370-FF19829D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92" y="2114345"/>
            <a:ext cx="5767094" cy="4482398"/>
          </a:xfrm>
        </p:spPr>
        <p:txBody>
          <a:bodyPr anchor="t">
            <a:noAutofit/>
          </a:bodyPr>
          <a:lstStyle/>
          <a:p>
            <a:pPr marL="0" indent="0" algn="thaiDist">
              <a:buNone/>
            </a:pPr>
            <a:r>
              <a:rPr lang="th-TH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ปัจจุบันผู้คนมีปัญหาในการนอนหลับมากขึ้น ซึ่งปัญหาเหล่านี้สามารถบ่งบอกถึงความเสี่ยงในการเกิดโรค หรือภาวะต่าง ๆ ได้ </a:t>
            </a:r>
          </a:p>
          <a:p>
            <a:pPr marL="0" indent="0" algn="thaiDist">
              <a:buNone/>
            </a:pP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	อาการเหล่านี้ สามารถตรวจได้จากอัตราการหายใจ การกรน และลักษณะการนอนหลับ โดยใช้ </a:t>
            </a:r>
            <a:r>
              <a:rPr lang="en-US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Sound Microphone Detection Module </a:t>
            </a:r>
            <a:r>
              <a:rPr lang="th-TH" sz="26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ในการบันทึกระยะเวลาของการหายใจขณะนอนหลับ เมื่อพบความผิดปกติควรไปปรึกษาแพทย์ทันที นอกจากนี้ยังมีปัจจัยอื่น ๆ ที่สามารถเพิ่มอัตราเสี่ยงในการเป็นโรคเหล่านี้ได้</a:t>
            </a:r>
            <a:endParaRPr lang="en-US" sz="26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94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92638 L 1.04167E-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3A6521DA-081E-49E7-B978-E3E42E923C02}"/>
              </a:ext>
            </a:extLst>
          </p:cNvPr>
          <p:cNvSpPr txBox="1"/>
          <p:nvPr/>
        </p:nvSpPr>
        <p:spPr>
          <a:xfrm>
            <a:off x="4788454" y="4610719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USB</a:t>
            </a: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230FB2B-01CF-4C7F-B9E6-26B502A38F32}"/>
              </a:ext>
            </a:extLst>
          </p:cNvPr>
          <p:cNvSpPr txBox="1"/>
          <p:nvPr/>
        </p:nvSpPr>
        <p:spPr>
          <a:xfrm>
            <a:off x="3869874" y="4614206"/>
            <a:ext cx="445225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High Sensitive Sound Microphone Detection Module</a:t>
            </a: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2AB46CB3-0BBE-4FCB-9B6C-87A7FD34B02A}"/>
              </a:ext>
            </a:extLst>
          </p:cNvPr>
          <p:cNvSpPr txBox="1"/>
          <p:nvPr/>
        </p:nvSpPr>
        <p:spPr>
          <a:xfrm>
            <a:off x="644760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Jumper</a:t>
            </a:r>
          </a:p>
        </p:txBody>
      </p:sp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6C89436C-3F56-422C-9D92-CAC45DC9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78" y="1628587"/>
            <a:ext cx="8700711" cy="4896063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10E10C88-4021-45CE-BA70-D92F5DA69855}"/>
              </a:ext>
            </a:extLst>
          </p:cNvPr>
          <p:cNvSpPr txBox="1"/>
          <p:nvPr/>
        </p:nvSpPr>
        <p:spPr>
          <a:xfrm>
            <a:off x="640216" y="4614206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Arduino UNO R3</a:t>
            </a:r>
          </a:p>
        </p:txBody>
      </p:sp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544A61F7-0C55-41D3-8B53-2093910E36F1}"/>
              </a:ext>
            </a:extLst>
          </p:cNvPr>
          <p:cNvSpPr txBox="1"/>
          <p:nvPr/>
        </p:nvSpPr>
        <p:spPr>
          <a:xfrm>
            <a:off x="8731026" y="4618750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cmd</a:t>
            </a:r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 with </a:t>
            </a:r>
            <a:r>
              <a:rPr lang="en-US" sz="2800" dirty="0" err="1">
                <a:latin typeface="Cloud Light" panose="02000000000000000000" pitchFamily="50" charset="-34"/>
                <a:cs typeface="Cloud Light" panose="02000000000000000000" pitchFamily="50" charset="-34"/>
              </a:rPr>
              <a:t>gcc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ABC6C15A-76BE-43D0-8A3D-C141B0D554B2}"/>
              </a:ext>
            </a:extLst>
          </p:cNvPr>
          <p:cNvSpPr txBox="1"/>
          <p:nvPr/>
        </p:nvSpPr>
        <p:spPr>
          <a:xfrm>
            <a:off x="4786182" y="4608447"/>
            <a:ext cx="2619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05F3282-596C-45FC-828E-82A458C8EC9D}"/>
              </a:ext>
            </a:extLst>
          </p:cNvPr>
          <p:cNvSpPr txBox="1"/>
          <p:nvPr/>
        </p:nvSpPr>
        <p:spPr>
          <a:xfrm>
            <a:off x="642488" y="4616478"/>
            <a:ext cx="28270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Breadboard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A23DCC21-981A-449D-9A74-CCF2F4E1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3232" y="2553264"/>
            <a:ext cx="2390020" cy="1885087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1278605D-FAF6-482B-A1F5-8B96CBD13C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4939816" y="2553264"/>
            <a:ext cx="2386584" cy="188366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04B73CA-3CCC-4D4B-B3B2-8D60B8DA644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7326400" y="2553264"/>
            <a:ext cx="2386584" cy="1883664"/>
          </a:xfrm>
          <a:prstGeom prst="rect">
            <a:avLst/>
          </a:prstGeom>
        </p:spPr>
      </p:pic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62855537-0FB8-4E1F-B5E4-242568BBDFF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4957921" y="2559451"/>
            <a:ext cx="2386584" cy="1883664"/>
          </a:xfrm>
          <a:prstGeom prst="rect">
            <a:avLst/>
          </a:prstGeom>
        </p:spPr>
      </p:pic>
      <p:pic>
        <p:nvPicPr>
          <p:cNvPr id="1025" name="รูปภาพ 1024">
            <a:extLst>
              <a:ext uri="{FF2B5EF4-FFF2-40B4-BE49-F238E27FC236}">
                <a16:creationId xmlns:a16="http://schemas.microsoft.com/office/drawing/2014/main" id="{1BECDF30-6AAD-4E5E-81F3-A41ADF6BB5C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2553232" y="2553264"/>
            <a:ext cx="2386584" cy="1883664"/>
          </a:xfrm>
          <a:prstGeom prst="rect">
            <a:avLst/>
          </a:prstGeom>
        </p:spPr>
      </p:pic>
      <p:pic>
        <p:nvPicPr>
          <p:cNvPr id="1028" name="รูปภาพ 1027">
            <a:extLst>
              <a:ext uri="{FF2B5EF4-FFF2-40B4-BE49-F238E27FC236}">
                <a16:creationId xmlns:a16="http://schemas.microsoft.com/office/drawing/2014/main" id="{256B1E1C-A867-41AE-A344-333F820A6A3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7349031" y="2559451"/>
            <a:ext cx="2386584" cy="1883664"/>
          </a:xfrm>
          <a:prstGeom prst="rect">
            <a:avLst/>
          </a:prstGeom>
        </p:spPr>
      </p:pic>
      <p:pic>
        <p:nvPicPr>
          <p:cNvPr id="1029" name="รูปภาพ 1028">
            <a:extLst>
              <a:ext uri="{FF2B5EF4-FFF2-40B4-BE49-F238E27FC236}">
                <a16:creationId xmlns:a16="http://schemas.microsoft.com/office/drawing/2014/main" id="{044DB568-43E4-4833-97AB-89D7D18AB4D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-4985078" y="2559451"/>
            <a:ext cx="2386584" cy="1883664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A92E2DF5-D939-485B-9550-0E7AECF7218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-2556668" y="2544854"/>
            <a:ext cx="2386584" cy="1883664"/>
          </a:xfrm>
          <a:prstGeom prst="rect">
            <a:avLst/>
          </a:prstGeom>
        </p:spPr>
      </p:pic>
      <p:pic>
        <p:nvPicPr>
          <p:cNvPr id="1031" name="รูปภาพ 1030">
            <a:extLst>
              <a:ext uri="{FF2B5EF4-FFF2-40B4-BE49-F238E27FC236}">
                <a16:creationId xmlns:a16="http://schemas.microsoft.com/office/drawing/2014/main" id="{56FD0E23-125D-465D-AF97-EDA905D9DBC0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-7398819" y="2550658"/>
            <a:ext cx="2386584" cy="1883664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D131FF-6073-44E3-B587-307857D3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306" y="333350"/>
            <a:ext cx="4452255" cy="763171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b="1" dirty="0">
                <a:latin typeface="Cloud" panose="02000000000000000000" pitchFamily="50" charset="-34"/>
                <a:cs typeface="Cloud" panose="02000000000000000000" pitchFamily="50" charset="-34"/>
              </a:rPr>
              <a:t>Requirements</a:t>
            </a:r>
            <a:endParaRPr lang="en-US" sz="48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1B4F2EC-FD11-4911-A96C-86909EFDEB22}"/>
              </a:ext>
            </a:extLst>
          </p:cNvPr>
          <p:cNvSpPr txBox="1"/>
          <p:nvPr/>
        </p:nvSpPr>
        <p:spPr>
          <a:xfrm>
            <a:off x="8726482" y="4614206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Data Logger Shield</a:t>
            </a: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90F857C0-1A3E-4F2C-8EAD-69E44C436361}"/>
              </a:ext>
            </a:extLst>
          </p:cNvPr>
          <p:cNvSpPr txBox="1"/>
          <p:nvPr/>
        </p:nvSpPr>
        <p:spPr>
          <a:xfrm>
            <a:off x="8728754" y="4616478"/>
            <a:ext cx="2827019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Lithium Cell CR 1220</a:t>
            </a:r>
          </a:p>
        </p:txBody>
      </p:sp>
      <p:pic>
        <p:nvPicPr>
          <p:cNvPr id="1032" name="รูปภาพ 1031">
            <a:extLst>
              <a:ext uri="{FF2B5EF4-FFF2-40B4-BE49-F238E27FC236}">
                <a16:creationId xmlns:a16="http://schemas.microsoft.com/office/drawing/2014/main" id="{3DBEB0B4-40A5-446E-A195-C0FB3394D6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789" y="7180285"/>
            <a:ext cx="4125710" cy="4125710"/>
          </a:xfrm>
          <a:prstGeom prst="rect">
            <a:avLst/>
          </a:prstGeom>
        </p:spPr>
      </p:pic>
      <p:pic>
        <p:nvPicPr>
          <p:cNvPr id="1033" name="รูปภาพ 1032">
            <a:extLst>
              <a:ext uri="{FF2B5EF4-FFF2-40B4-BE49-F238E27FC236}">
                <a16:creationId xmlns:a16="http://schemas.microsoft.com/office/drawing/2014/main" id="{033B7329-1F6B-471C-AF29-DF76245DA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0521" y="7165673"/>
            <a:ext cx="5372980" cy="4066038"/>
          </a:xfrm>
          <a:prstGeom prst="rect">
            <a:avLst/>
          </a:prstGeom>
        </p:spPr>
      </p:pic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35C043C6-35FF-4B23-9701-0434336F6F82}"/>
              </a:ext>
            </a:extLst>
          </p:cNvPr>
          <p:cNvSpPr txBox="1">
            <a:spLocks/>
          </p:cNvSpPr>
          <p:nvPr/>
        </p:nvSpPr>
        <p:spPr>
          <a:xfrm>
            <a:off x="3872146" y="7180285"/>
            <a:ext cx="4452255" cy="76317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Board Connection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0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349 0.87546 L 0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4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46945E-17 L 0.2793 -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52 -0.00231 L 0.79831 -0.009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9" y="-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18 -0.00949 L 1.33802 -0.0094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9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28047 -0.0094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3" y="-48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80872 -0.0104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1.33776 -0.0104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88" y="-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27852 -0.00833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-417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81094 -0.01042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47" y="-53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1.34075 -0.0092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31" y="-46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0013 -0.99908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995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10324 L -3.54167E-6 -0.77199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773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-0.77061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42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31" grpId="0" animBg="1"/>
      <p:bldP spid="31" grpId="1" animBg="1"/>
      <p:bldP spid="31" grpId="2" animBg="1"/>
      <p:bldP spid="46" grpId="0" animBg="1"/>
      <p:bldP spid="46" grpId="1" animBg="1"/>
      <p:bldP spid="46" grpId="2" animBg="1"/>
      <p:bldP spid="26" grpId="0" animBg="1"/>
      <p:bldP spid="26" grpId="1" animBg="1"/>
      <p:bldP spid="26" grpId="2" animBg="1"/>
      <p:bldP spid="47" grpId="0" animBg="1"/>
      <p:bldP spid="47" grpId="1" animBg="1"/>
      <p:bldP spid="47" grpId="2" animBg="1"/>
      <p:bldP spid="42" grpId="0" animBg="1"/>
      <p:bldP spid="42" grpId="1" animBg="1"/>
      <p:bldP spid="42" grpId="2" animBg="1"/>
      <p:bldP spid="40" grpId="0" animBg="1"/>
      <p:bldP spid="40" grpId="1" animBg="1"/>
      <p:bldP spid="40" grpId="2" animBg="1"/>
      <p:bldP spid="2" grpId="0" animBg="1"/>
      <p:bldP spid="2" grpId="1" animBg="1"/>
      <p:bldP spid="2" grpId="2" animBg="1"/>
      <p:bldP spid="30" grpId="0" animBg="1"/>
      <p:bldP spid="30" grpId="1" animBg="1"/>
      <p:bldP spid="30" grpId="2" animBg="1"/>
      <p:bldP spid="41" grpId="0" animBg="1"/>
      <p:bldP spid="41" grpId="1" animBg="1"/>
      <p:bldP spid="41" grpId="2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318DD3C-7600-477A-9E58-7CF70C2C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243723"/>
            <a:ext cx="5260680" cy="71043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800" dirty="0">
                <a:latin typeface="Cloud" panose="02000000000000000000" pitchFamily="50" charset="-34"/>
                <a:cs typeface="Cloud" panose="02000000000000000000" pitchFamily="50" charset="-34"/>
              </a:rPr>
              <a:t>How to use?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C2AD9E7B-2B62-4A83-BB39-5F9C8F831016}"/>
              </a:ext>
            </a:extLst>
          </p:cNvPr>
          <p:cNvSpPr txBox="1"/>
          <p:nvPr/>
        </p:nvSpPr>
        <p:spPr>
          <a:xfrm>
            <a:off x="271670" y="1219769"/>
            <a:ext cx="11648661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ประกอบไปด้วยสองส่วน คือ โปรแกรมวัดความเสี่ยง และเครื่องตรวจการหยุดหายใจ</a:t>
            </a:r>
          </a:p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sz="2200" b="1" dirty="0">
                <a:latin typeface="Cloud Light" panose="02000000000000000000" pitchFamily="50" charset="-34"/>
                <a:cs typeface="Cloud Light" panose="02000000000000000000" pitchFamily="50" charset="-34"/>
              </a:rPr>
              <a:t>โปรแกรมวัดความเสี่ยง 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-  จะเป็นการใช้โปรแกรมในการตอบคำถาม เพื่อตรวจสอบความเสี่ยง และแสดงผลลัพธ์ทันที</a:t>
            </a:r>
          </a:p>
          <a:p>
            <a:pPr algn="thaiDist"/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	</a:t>
            </a:r>
            <a:r>
              <a:rPr lang="th-TH" sz="2200" b="1" dirty="0">
                <a:latin typeface="Cloud Light" panose="02000000000000000000" pitchFamily="50" charset="-34"/>
                <a:cs typeface="Cloud Light" panose="02000000000000000000" pitchFamily="50" charset="-34"/>
              </a:rPr>
              <a:t>เครื่องตรวจการหยุดหายใจ 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-  จะเป็นการใช้เซ็นเซอร์ 2 ตัวในการตรวจวัดการหายใจตอนนอนหลับ</a:t>
            </a:r>
            <a:endParaRPr lang="en-US" sz="22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4120807-BA82-449B-8836-613E4B1F1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0391" y1="19750" x2="65156" y2="42375"/>
                        <a14:foregroundMark x1="65156" y1="42375" x2="68750" y2="50375"/>
                        <a14:foregroundMark x1="68750" y1="50375" x2="68438" y2="66500"/>
                        <a14:foregroundMark x1="68438" y1="66500" x2="62969" y2="70750"/>
                        <a14:foregroundMark x1="62969" y1="70750" x2="24141" y2="80000"/>
                        <a14:foregroundMark x1="36250" y1="84000" x2="59219" y2="84875"/>
                        <a14:foregroundMark x1="59219" y1="84875" x2="73125" y2="81750"/>
                        <a14:foregroundMark x1="73125" y1="81750" x2="74531" y2="75125"/>
                        <a14:foregroundMark x1="74531" y1="75125" x2="74375" y2="64500"/>
                        <a14:foregroundMark x1="76484" y1="75500" x2="76563" y2="83750"/>
                        <a14:foregroundMark x1="76563" y1="83750" x2="71953" y2="85375"/>
                        <a14:foregroundMark x1="71953" y1="85375" x2="70313" y2="85250"/>
                        <a14:foregroundMark x1="76484" y1="85750" x2="77500" y2="86000"/>
                        <a14:foregroundMark x1="78047" y1="85750" x2="78047" y2="85750"/>
                        <a14:foregroundMark x1="78125" y1="86000" x2="78516" y2="86625"/>
                        <a14:foregroundMark x1="37267" y1="85806" x2="29688" y2="85625"/>
                        <a14:foregroundMark x1="16797" y1="83625" x2="13438" y2="78000"/>
                        <a14:foregroundMark x1="13438" y1="78000" x2="12891" y2="47000"/>
                        <a14:foregroundMark x1="31875" y1="84000" x2="43047" y2="84625"/>
                        <a14:foregroundMark x1="43047" y1="84625" x2="36250" y2="84875"/>
                        <a14:foregroundMark x1="36719" y1="86625" x2="41641" y2="86000"/>
                        <a14:foregroundMark x1="41641" y1="86000" x2="43516" y2="86000"/>
                        <a14:foregroundMark x1="42734" y1="86625" x2="34453" y2="86750"/>
                        <a14:backgroundMark x1="3359" y1="12500" x2="5000" y2="90750"/>
                        <a14:backgroundMark x1="5000" y1="90750" x2="9922" y2="95750"/>
                        <a14:backgroundMark x1="9922" y1="95750" x2="21641" y2="93750"/>
                        <a14:backgroundMark x1="21641" y1="93750" x2="51328" y2="95625"/>
                        <a14:backgroundMark x1="51328" y1="95625" x2="82734" y2="92625"/>
                        <a14:backgroundMark x1="82734" y1="92625" x2="87109" y2="90375"/>
                        <a14:backgroundMark x1="87109" y1="90375" x2="89297" y2="22500"/>
                        <a14:backgroundMark x1="89297" y1="22500" x2="83828" y2="6625"/>
                        <a14:backgroundMark x1="83828" y1="6625" x2="5938" y2="6750"/>
                        <a14:backgroundMark x1="5938" y1="6750" x2="3281" y2="12625"/>
                        <a14:backgroundMark x1="3281" y1="12625" x2="3125" y2="13375"/>
                        <a14:backgroundMark x1="4453" y1="7875" x2="4922" y2="29125"/>
                        <a14:backgroundMark x1="33203" y1="89500" x2="36154" y2="88116"/>
                        <a14:backgroundMark x1="31875" y1="87500" x2="34723" y2="87425"/>
                        <a14:backgroundMark x1="42943" y1="87438" x2="49063" y2="87500"/>
                      </a14:backgroundRemoval>
                    </a14:imgEffect>
                  </a14:imgLayer>
                </a14:imgProps>
              </a:ext>
            </a:extLst>
          </a:blip>
          <a:srcRect l="8454" t="11015" r="21014" b="12850"/>
          <a:stretch/>
        </p:blipFill>
        <p:spPr>
          <a:xfrm>
            <a:off x="3302996" y="2789040"/>
            <a:ext cx="5586008" cy="3943398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D4469745-4959-4F18-A1D6-DBA45B62B49F}"/>
              </a:ext>
            </a:extLst>
          </p:cNvPr>
          <p:cNvSpPr txBox="1"/>
          <p:nvPr/>
        </p:nvSpPr>
        <p:spPr>
          <a:xfrm>
            <a:off x="6480313" y="2789040"/>
            <a:ext cx="5440017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th-TH" sz="22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ผลของการวัดจะแสดงผลตลอดขณะเชื่อมต่อกับโปรแกรม และจะถูกบันทึกเป็นไฟล์ </a:t>
            </a:r>
            <a:r>
              <a:rPr lang="en-US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.txt </a:t>
            </a:r>
            <a:r>
              <a:rPr lang="th-TH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ใน </a:t>
            </a:r>
            <a:r>
              <a:rPr lang="en-US" sz="2200" dirty="0">
                <a:latin typeface="Cloud Light" panose="02000000000000000000" pitchFamily="50" charset="-34"/>
                <a:cs typeface="Cloud Light" panose="02000000000000000000" pitchFamily="50" charset="-34"/>
              </a:rPr>
              <a:t>SD Card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04D8D58-B818-441C-BFD2-CDACAE5BA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45" y="3804622"/>
            <a:ext cx="5022575" cy="29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20104 0.0046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011D47B-EF2D-446B-8971-74BD860A1A98}"/>
              </a:ext>
            </a:extLst>
          </p:cNvPr>
          <p:cNvSpPr txBox="1"/>
          <p:nvPr/>
        </p:nvSpPr>
        <p:spPr>
          <a:xfrm>
            <a:off x="565488" y="2282810"/>
            <a:ext cx="1106556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เกิดจากทั้งการอุดกั้นของทางเดินหายใจและความผิดปกติของสมอง ซึ่งอาการอาจมีเพียงบางอย่าง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A4F5C7F6-AB7C-44A3-8081-F27617C7A632}"/>
              </a:ext>
            </a:extLst>
          </p:cNvPr>
          <p:cNvSpPr txBox="1"/>
          <p:nvPr/>
        </p:nvSpPr>
        <p:spPr>
          <a:xfrm>
            <a:off x="8205230" y="2285354"/>
            <a:ext cx="292432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ปัจจัยที่เพิ่มความเสี่ยง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52A73F8-47BD-4286-885F-B2913D01D43F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ชนิดอุดกลั้น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E5CC4F5-B2DD-4CBF-9500-E3D0AAD449F2}"/>
              </a:ext>
            </a:extLst>
          </p:cNvPr>
          <p:cNvSpPr txBox="1"/>
          <p:nvPr/>
        </p:nvSpPr>
        <p:spPr>
          <a:xfrm>
            <a:off x="534231" y="4514045"/>
            <a:ext cx="2173357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ชนิดผสม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FFE109CB-E412-422F-BA52-DE8F41AAFA3D}"/>
              </a:ext>
            </a:extLst>
          </p:cNvPr>
          <p:cNvSpPr txBox="1"/>
          <p:nvPr/>
        </p:nvSpPr>
        <p:spPr>
          <a:xfrm>
            <a:off x="1583723" y="5031413"/>
            <a:ext cx="217335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ภาวะแทรกซ้อน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988C4507-9DC0-4439-973A-F78759ABB5C2}"/>
              </a:ext>
            </a:extLst>
          </p:cNvPr>
          <p:cNvSpPr txBox="1"/>
          <p:nvPr/>
        </p:nvSpPr>
        <p:spPr>
          <a:xfrm>
            <a:off x="4144" y="4514045"/>
            <a:ext cx="3615285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latin typeface="Cloud Light" panose="02000000000000000000" pitchFamily="50" charset="-34"/>
                <a:cs typeface="Cloud Light" panose="02000000000000000000" pitchFamily="50" charset="-34"/>
              </a:rPr>
              <a:t>ชนิดความผิดปกติทางสมอง</a:t>
            </a:r>
            <a:endParaRPr lang="en-US" sz="28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51A0FB8-5FF1-4759-BC76-DAC9A165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33287" r="19283" b="18607"/>
          <a:stretch/>
        </p:blipFill>
        <p:spPr>
          <a:xfrm>
            <a:off x="5500046" y="3868416"/>
            <a:ext cx="6550425" cy="291076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8F0CAA6-8301-4FA5-A882-C439C1475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1" t="39613" r="24031" b="20483"/>
          <a:stretch/>
        </p:blipFill>
        <p:spPr>
          <a:xfrm>
            <a:off x="2707588" y="3249151"/>
            <a:ext cx="6780666" cy="297515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8F613D3-A07C-4484-8EC7-58364D522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3" t="25871" r="16136" b="11443"/>
          <a:stretch/>
        </p:blipFill>
        <p:spPr>
          <a:xfrm>
            <a:off x="2022141" y="2407998"/>
            <a:ext cx="8147713" cy="4299046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E666000C-A10A-4EA9-984A-2ADFC1285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83" t="40606" r="19283" b="22189"/>
          <a:stretch/>
        </p:blipFill>
        <p:spPr>
          <a:xfrm>
            <a:off x="96964" y="1379108"/>
            <a:ext cx="6975401" cy="2397267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8A47924-28B1-44F7-915F-E851316A0C8A}"/>
              </a:ext>
            </a:extLst>
          </p:cNvPr>
          <p:cNvSpPr txBox="1"/>
          <p:nvPr/>
        </p:nvSpPr>
        <p:spPr>
          <a:xfrm>
            <a:off x="563216" y="2266890"/>
            <a:ext cx="11065565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3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เกิดจากบางสิ่งไปอุดทางเดินหายใจ หรือ เกิดขึ้นจากการที่มีโครงสร้างในส่วนจมูกและช่องคอที่ผิดปกติ</a:t>
            </a:r>
            <a:endParaRPr lang="en-US" sz="23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5531C07-7F13-4BA9-9D5B-E2BA9259FD49}"/>
              </a:ext>
            </a:extLst>
          </p:cNvPr>
          <p:cNvSpPr txBox="1"/>
          <p:nvPr/>
        </p:nvSpPr>
        <p:spPr>
          <a:xfrm>
            <a:off x="563215" y="2261484"/>
            <a:ext cx="9273116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400" dirty="0">
                <a:latin typeface="Cloud Light" panose="02000000000000000000" pitchFamily="50" charset="-34"/>
                <a:cs typeface="Cloud Light" panose="02000000000000000000" pitchFamily="50" charset="-34"/>
              </a:rPr>
              <a:t>เกิดจากความผิดพลาดในการส่งสัญญาณของสมองเพื่อสั่งการหายใจในขณะหลับ</a:t>
            </a:r>
            <a:endParaRPr lang="en-US" sz="24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01C81A6-7726-4C76-9172-0BD29601D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40" t="39613" r="23441" b="18607"/>
          <a:stretch/>
        </p:blipFill>
        <p:spPr>
          <a:xfrm>
            <a:off x="2215430" y="3028961"/>
            <a:ext cx="7761133" cy="3526874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8DF3D06-9BA4-45C7-A33B-3D2158052A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8" t="37314" r="24227" b="12437"/>
          <a:stretch/>
        </p:blipFill>
        <p:spPr>
          <a:xfrm>
            <a:off x="2509011" y="2861160"/>
            <a:ext cx="6975401" cy="3862476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6F69243-D850-4D3D-8B62-F33BA2A72C24}"/>
              </a:ext>
            </a:extLst>
          </p:cNvPr>
          <p:cNvSpPr txBox="1"/>
          <p:nvPr/>
        </p:nvSpPr>
        <p:spPr>
          <a:xfrm>
            <a:off x="563217" y="1404731"/>
            <a:ext cx="11065563" cy="90794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thaiDist"/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ภาวะที่มีการหยุดหายใจเป็นระยะ 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หรือมีการหายใจตื้นๆ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สลับกับการหายใจที่เป็นปกติในระหว่างที่นอนหลับ</a:t>
            </a:r>
            <a:r>
              <a:rPr lang="en-US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 </a:t>
            </a:r>
            <a:r>
              <a:rPr lang="th-TH" sz="2500" dirty="0">
                <a:latin typeface="Cloud Light" panose="02000000000000000000" pitchFamily="50" charset="-34"/>
                <a:cs typeface="Cloud Light" panose="02000000000000000000" pitchFamily="50" charset="-34"/>
              </a:rPr>
              <a:t>ส่งผลให้นอนหลับได้ไม่เต็มที่ และมีอาการง่วงมากผิดปกติในช่วงระหว่างวันตามมา</a:t>
            </a:r>
            <a:endParaRPr lang="en-US" sz="2500" dirty="0">
              <a:latin typeface="Cloud Light" panose="02000000000000000000" pitchFamily="50" charset="-34"/>
              <a:cs typeface="Cloud Light" panose="02000000000000000000" pitchFamily="50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2BE03C8E-AD2F-44F5-99B4-16E8FC4F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660" y="150956"/>
            <a:ext cx="5260680" cy="895966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b="1" dirty="0">
                <a:latin typeface="Cloud" panose="02000000000000000000" pitchFamily="50" charset="-34"/>
                <a:cs typeface="Cloud" panose="02000000000000000000" pitchFamily="50" charset="-34"/>
              </a:rPr>
              <a:t>What is sleep apnea?</a:t>
            </a:r>
            <a:endParaRPr lang="en-US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95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92639 L 0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36706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17 L 0.73125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2.70833E-6 -0.4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06 -0.00023 L 0.04623 -0.4539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125 -4.44444E-6 L 0.00365 -0.4539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0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0" grpId="0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21" grpId="0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10" grpId="0" animBg="1"/>
      <p:bldP spid="10" grpId="1" animBg="1"/>
      <p:bldP spid="13" grpId="0" animBg="1"/>
      <p:bldP spid="13" grpId="1" animBg="1"/>
      <p:bldP spid="5" grpId="0" animBg="1"/>
      <p:bldP spid="5" grpId="1" animBg="1"/>
      <p:bldP spid="4" grpId="0" animBg="1"/>
      <p:bldP spid="4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หลื่อมซ้อน">
  <a:themeElements>
    <a:clrScheme name="เหลื่อมซ้อน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เหลื่อมซ้อน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ื่อมซ้อน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TM10001114[[fn=แกลเลอรี]]</Template>
  <TotalTime>270</TotalTime>
  <Words>73</Words>
  <Application>Microsoft Office PowerPoint</Application>
  <PresentationFormat>แบบจอกว้าง</PresentationFormat>
  <Paragraphs>30</Paragraphs>
  <Slides>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</vt:i4>
      </vt:variant>
    </vt:vector>
  </HeadingPairs>
  <TitlesOfParts>
    <vt:vector size="12" baseType="lpstr">
      <vt:lpstr>Arial</vt:lpstr>
      <vt:lpstr>Corbel</vt:lpstr>
      <vt:lpstr>Cloud Light</vt:lpstr>
      <vt:lpstr>Cloud</vt:lpstr>
      <vt:lpstr>Angsana New</vt:lpstr>
      <vt:lpstr>DilleniaUPC</vt:lpstr>
      <vt:lpstr>เหลื่อมซ้อน</vt:lpstr>
      <vt:lpstr>Sleep Apnea Tester</vt:lpstr>
      <vt:lpstr>Sleep Apnea Tester</vt:lpstr>
      <vt:lpstr>Requirements</vt:lpstr>
      <vt:lpstr>How to use?</vt:lpstr>
      <vt:lpstr>What is sleep apnea?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Apnea Tester</dc:title>
  <dc:creator>ฐิติกร ผดุงเวทสวัสดิ์</dc:creator>
  <cp:lastModifiedBy>ฐิติกร ผดุงเวทสวัสดิ์</cp:lastModifiedBy>
  <cp:revision>33</cp:revision>
  <dcterms:created xsi:type="dcterms:W3CDTF">2018-04-18T15:39:43Z</dcterms:created>
  <dcterms:modified xsi:type="dcterms:W3CDTF">2018-04-23T12:15:45Z</dcterms:modified>
</cp:coreProperties>
</file>